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  <p:sldMasterId id="2147483734" r:id="rId2"/>
  </p:sldMasterIdLst>
  <p:notesMasterIdLst>
    <p:notesMasterId r:id="rId11"/>
  </p:notesMasterIdLst>
  <p:handoutMasterIdLst>
    <p:handoutMasterId r:id="rId12"/>
  </p:handoutMasterIdLst>
  <p:sldIdLst>
    <p:sldId id="294" r:id="rId3"/>
    <p:sldId id="361" r:id="rId4"/>
    <p:sldId id="384" r:id="rId5"/>
    <p:sldId id="378" r:id="rId6"/>
    <p:sldId id="379" r:id="rId7"/>
    <p:sldId id="383" r:id="rId8"/>
    <p:sldId id="381" r:id="rId9"/>
    <p:sldId id="377" r:id="rId10"/>
  </p:sldIdLst>
  <p:sldSz cx="8961438" cy="6721475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92" userDrawn="1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B"/>
    <a:srgbClr val="A4053D"/>
    <a:srgbClr val="17343D"/>
    <a:srgbClr val="41AE61"/>
    <a:srgbClr val="80110A"/>
    <a:srgbClr val="5E90B2"/>
    <a:srgbClr val="E2E2E2"/>
    <a:srgbClr val="F0F0F0"/>
    <a:srgbClr val="EBEDEC"/>
    <a:srgbClr val="E4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7085" autoAdjust="0"/>
  </p:normalViewPr>
  <p:slideViewPr>
    <p:cSldViewPr snapToGrid="0">
      <p:cViewPr varScale="1">
        <p:scale>
          <a:sx n="60" d="100"/>
          <a:sy n="60" d="100"/>
        </p:scale>
        <p:origin x="1734" y="78"/>
      </p:cViewPr>
      <p:guideLst>
        <p:guide orient="horz" pos="618"/>
        <p:guide orient="horz" pos="475"/>
        <p:guide orient="horz" pos="421"/>
        <p:guide orient="horz" pos="3742"/>
        <p:guide pos="192"/>
        <p:guide pos="5461"/>
        <p:guide pos="3907"/>
        <p:guide orient="horz" pos="3635"/>
        <p:guide orient="horz" pos="698"/>
        <p:guide orient="horz" pos="4089"/>
        <p:guide orient="horz" pos="671"/>
        <p:guide orient="horz" pos="3803"/>
        <p:guide pos="3892"/>
      </p:guideLst>
    </p:cSldViewPr>
  </p:slideViewPr>
  <p:outlineViewPr>
    <p:cViewPr>
      <p:scale>
        <a:sx n="33" d="100"/>
        <a:sy n="33" d="100"/>
      </p:scale>
      <p:origin x="0" y="268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-225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3214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4AEF-DBCB-4220-9327-37DCABEE1975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3214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FF5C-8C81-4CE1-B58B-FC2CD50D2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7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214" y="0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3506-16B1-4390-9B77-E209EF09AEB0}" type="datetimeFigureOut">
              <a:rPr lang="en-GB" smtClean="0"/>
              <a:t>09/09/2016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866" y="4560570"/>
            <a:ext cx="5851471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214" y="9119602"/>
            <a:ext cx="3170265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5A2F-D43D-4443-9750-FFB3CD3ADA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5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15 min – find out what’s important for people around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68E87-22B6-48E5-BA6B-FB8D19E3BA7D}" type="slidenum">
              <a:rPr kumimoji="0" lang="sv-S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212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3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79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7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4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2.xml"/><Relationship Id="rId7" Type="http://schemas.microsoft.com/office/2007/relationships/hdphoto" Target="../media/hdphoto2.wdp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2.xml"/><Relationship Id="rId7" Type="http://schemas.microsoft.com/office/2007/relationships/hdphoto" Target="../media/hdphoto3.wdp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2.xml"/><Relationship Id="rId7" Type="http://schemas.microsoft.com/office/2007/relationships/hdphoto" Target="../media/hdphoto4.wdp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jpeg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0"/>
            <a:ext cx="8961440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8978901" cy="63182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0"/>
            <a:ext cx="8961438" cy="6349377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8" y="3941633"/>
            <a:ext cx="6602047" cy="1046440"/>
          </a:xfrm>
        </p:spPr>
        <p:txBody>
          <a:bodyPr anchor="ctr" anchorCtr="0">
            <a:noAutofit/>
          </a:bodyPr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07948"/>
            <a:ext cx="6602047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Context</a:t>
            </a:r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9950"/>
            <a:ext cx="6615742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294730" y="411009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46175"/>
            <a:ext cx="8374608" cy="1562100"/>
          </a:xfrm>
        </p:spPr>
        <p:txBody>
          <a:bodyPr/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9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7722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77229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t>CONFIDENTIAL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708692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84745"/>
            <a:ext cx="851007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1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0"/>
            <a:ext cx="8961440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45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8961439" cy="6721475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 userDrawn="1"/>
        </p:nvSpPr>
        <p:spPr>
          <a:xfrm rot="16200000">
            <a:off x="4100750" y="-813387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2530639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336842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36448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44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0"/>
            <a:ext cx="8961438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1138734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494983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332766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609158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78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1441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8401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4793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46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3477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8961439" cy="6721475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 userDrawn="1"/>
        </p:nvSpPr>
        <p:spPr>
          <a:xfrm rot="16200000">
            <a:off x="4100750" y="-813387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2530639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3368422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36448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833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6316653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85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93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31" y="5305073"/>
            <a:ext cx="4952199" cy="10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47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  <p:sp>
        <p:nvSpPr>
          <p:cNvPr id="6" name="Rektangel med rundade hörn på samma sida 5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51616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  <p:extLst>
      <p:ext uri="{BB962C8B-B14F-4D97-AF65-F5344CB8AC3E}">
        <p14:creationId xmlns:p14="http://schemas.microsoft.com/office/powerpoint/2010/main" val="1956211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8978901" cy="6318250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60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0"/>
            <a:ext cx="8961438" cy="6349377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ktangel med rundade hörn på samma sida 8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0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525"/>
            <a:ext cx="8961440" cy="6711950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 userDrawn="1"/>
        </p:nvSpPr>
        <p:spPr>
          <a:xfrm rot="16200000">
            <a:off x="4100749" y="857259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8" y="3941633"/>
            <a:ext cx="6602047" cy="1046440"/>
          </a:xfrm>
        </p:spPr>
        <p:txBody>
          <a:bodyPr anchor="ctr" anchorCtr="0">
            <a:noAutofit/>
          </a:bodyPr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07948"/>
            <a:ext cx="6602047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Context</a:t>
            </a:r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9950"/>
            <a:ext cx="6615742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94068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1" y="399688"/>
            <a:ext cx="8188870" cy="33855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45C3-36B2-4490-984E-0244BC0137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77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0"/>
            <a:ext cx="8961438" cy="6721475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 userDrawn="1"/>
        </p:nvSpPr>
        <p:spPr>
          <a:xfrm rot="16200000">
            <a:off x="4100749" y="1138734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494983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332766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609158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14415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8401"/>
            <a:ext cx="5168901" cy="215444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Kontext</a:t>
            </a:r>
            <a:endParaRPr lang="en-GB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4793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9" y="243191"/>
            <a:ext cx="2641177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3477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8375650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833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6316653"/>
          </a:xfr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00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770563"/>
            <a:ext cx="5781797" cy="500062"/>
          </a:xfrm>
        </p:spPr>
        <p:txBody>
          <a:bodyPr anchor="b" anchorCtr="0"/>
          <a:lstStyle>
            <a:lvl1pPr marL="615950" indent="-615950" defTabSz="627063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Not: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en-GB" sz="1000" dirty="0">
                <a:ea typeface="Verdana" pitchFamily="34" charset="0"/>
                <a:cs typeface="Verdana" pitchFamily="34" charset="0"/>
              </a:rPr>
              <a:t>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Källa</a:t>
            </a:r>
            <a:r>
              <a:rPr lang="en-GB" sz="1000" dirty="0">
                <a:ea typeface="Verdana" pitchFamily="34" charset="0"/>
                <a:cs typeface="Verdana" pitchFamily="34" charset="0"/>
              </a:rPr>
              <a:t>:	</a:t>
            </a:r>
            <a:r>
              <a:rPr lang="en-GB" sz="1000" dirty="0" err="1">
                <a:ea typeface="Verdana" pitchFamily="34" charset="0"/>
                <a:cs typeface="Verdana" pitchFamily="34" charset="0"/>
              </a:rPr>
              <a:t>xxxx</a:t>
            </a:r>
            <a:endParaRPr lang="en-GB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/>
          <a:lstStyle>
            <a:lvl1pPr>
              <a:lnSpc>
                <a:spcPts val="2400"/>
              </a:lnSpc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>
            <a:sp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2000"/>
            </a:lvl3pPr>
            <a:lvl4pPr>
              <a:spcAft>
                <a:spcPts val="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31" y="5305073"/>
            <a:ext cx="4952199" cy="108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828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  <a:p>
            <a:endParaRPr lang="en-GB" dirty="0"/>
          </a:p>
        </p:txBody>
      </p:sp>
      <p:sp>
        <p:nvSpPr>
          <p:cNvPr id="6" name="Rektangel med rundade hörn på samma sida 5"/>
          <p:cNvSpPr/>
          <p:nvPr userDrawn="1"/>
        </p:nvSpPr>
        <p:spPr>
          <a:xfrm rot="5400000" flipH="1">
            <a:off x="2899268" y="333878"/>
            <a:ext cx="1961424" cy="7759959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36000" rIns="72000" bIns="36000" rtlCol="0" anchor="ctr" anchorCtr="0"/>
          <a:lstStyle/>
          <a:p>
            <a:pPr lvl="0"/>
            <a:endParaRPr lang="en-GB" sz="2000" b="1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2605" y="3924951"/>
            <a:ext cx="5172084" cy="523220"/>
          </a:xfrm>
        </p:spPr>
        <p:txBody>
          <a:bodyPr anchor="b" anchorCtr="0"/>
          <a:lstStyle>
            <a:lvl1pPr>
              <a:defRPr sz="3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6.xml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9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233881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Calibri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 userDrawn="1"/>
        </p:nvSpPr>
        <p:spPr bwMode="auto">
          <a:xfrm rot="10800000">
            <a:off x="0" y="6326187"/>
            <a:ext cx="8961438" cy="395288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086" y="6378008"/>
            <a:ext cx="1286539" cy="280574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 userDrawn="1"/>
        </p:nvCxnSpPr>
        <p:spPr>
          <a:xfrm>
            <a:off x="0" y="6326372"/>
            <a:ext cx="8961438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CONFIDENTAL</a:t>
            </a:r>
          </a:p>
        </p:txBody>
      </p:sp>
    </p:spTree>
    <p:extLst>
      <p:ext uri="{BB962C8B-B14F-4D97-AF65-F5344CB8AC3E}">
        <p14:creationId xmlns:p14="http://schemas.microsoft.com/office/powerpoint/2010/main" val="260872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dt="0"/>
  <p:txStyles>
    <p:titleStyle>
      <a:lvl1pPr algn="l" defTabSz="895255" rtl="0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3655" indent="-192067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2pPr>
      <a:lvl3pPr marL="361950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Calibri" pitchFamily="34" charset="0"/>
        </a:defRPr>
      </a:lvl3pPr>
      <a:lvl4pPr marL="534988" indent="-173038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  <a:cs typeface="Calibri" pitchFamily="34" charset="0"/>
        </a:defRPr>
      </a:lvl4pPr>
      <a:lvl5pPr marL="715963" indent="-180975" algn="l" defTabSz="895255" rtl="0" eaLnBrk="1" fontAlgn="base" hangingPunct="1">
        <a:spcBef>
          <a:spcPct val="0"/>
        </a:spcBef>
        <a:spcAft>
          <a:spcPts val="300"/>
        </a:spcAft>
        <a:buClr>
          <a:schemeClr val="accent4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Calibri" pitchFamily="34" charset="0"/>
        </a:defRPr>
      </a:lvl5pPr>
      <a:lvl6pPr marL="1203197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rin.hogsander@health-navigator.co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oleObject" Target="../embeddings/oleObject19.bin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oleObject" Target="../embeddings/oleObject18.bin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notesSlide" Target="../notesSlides/notesSlide5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image" Target="../media/image18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slideLayout" Target="../slideLayouts/slideLayout14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5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Proactive Health Coaching</a:t>
            </a:r>
            <a:br>
              <a:rPr lang="en-GB" dirty="0"/>
            </a:br>
            <a:r>
              <a:rPr lang="en-GB" dirty="0"/>
              <a:t>with complex patients</a:t>
            </a:r>
          </a:p>
        </p:txBody>
      </p:sp>
      <p:sp>
        <p:nvSpPr>
          <p:cNvPr id="14" name="Underrubrik 13"/>
          <p:cNvSpPr>
            <a:spLocks noGrp="1"/>
          </p:cNvSpPr>
          <p:nvPr>
            <p:ph type="subTitle" idx="1"/>
          </p:nvPr>
        </p:nvSpPr>
        <p:spPr>
          <a:xfrm>
            <a:off x="1689098" y="5007948"/>
            <a:ext cx="7135588" cy="215444"/>
          </a:xfrm>
        </p:spPr>
        <p:txBody>
          <a:bodyPr/>
          <a:lstStyle/>
          <a:p>
            <a:r>
              <a:rPr lang="en-GB" dirty="0"/>
              <a:t>Workshop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0"/>
          </p:nvPr>
        </p:nvSpPr>
        <p:spPr>
          <a:xfrm>
            <a:off x="1703613" y="5289950"/>
            <a:ext cx="6615742" cy="215444"/>
          </a:xfrm>
        </p:spPr>
        <p:txBody>
          <a:bodyPr/>
          <a:lstStyle/>
          <a:p>
            <a:r>
              <a:rPr lang="en-GB" dirty="0"/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6191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427756"/>
            <a:ext cx="5907633" cy="307777"/>
          </a:xfrm>
        </p:spPr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3415" y="1183219"/>
            <a:ext cx="8374608" cy="3631763"/>
          </a:xfrm>
        </p:spPr>
        <p:txBody>
          <a:bodyPr/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Health Navigator is an organisation focused on innovative behavioural interventions and offers a Proactive Health Coaching (PHC) service for patients with frequent non-elective admissions and A&amp;E attendances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This material has been developed with the aim of increasing the understanding of PHC, and to give some background to the intervention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This material should be regarded as </a:t>
            </a:r>
            <a:r>
              <a:rPr lang="en-GB" sz="1600" b="1" u="sng" dirty="0"/>
              <a:t>preliminary and confidential</a:t>
            </a:r>
            <a:r>
              <a:rPr lang="en-GB" sz="1600" dirty="0"/>
              <a:t>, and is </a:t>
            </a:r>
            <a:r>
              <a:rPr lang="en-US" sz="1600" dirty="0"/>
              <a:t>only complete together with the relevant verbal presentation. This material should </a:t>
            </a:r>
            <a:r>
              <a:rPr lang="en-GB" sz="1600" dirty="0"/>
              <a:t>therefore not be distributed without prior agreement.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For more information about this material and PHC please contact Karin Hogsander (Interim Managing Director) at </a:t>
            </a:r>
            <a:r>
              <a:rPr lang="en-GB" sz="1600" dirty="0">
                <a:hlinkClick r:id="rId2"/>
              </a:rPr>
              <a:t>karin.hogsander@health-navigator.co.uk</a:t>
            </a:r>
            <a:endParaRPr lang="en-GB" sz="16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1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2960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 flipV="1">
            <a:off x="0" y="4897543"/>
            <a:ext cx="8952117" cy="1899796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"/>
            <a:ext cx="8952117" cy="491308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199295" y="3643018"/>
            <a:ext cx="6562848" cy="1783092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568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027" y="3652975"/>
            <a:ext cx="6220697" cy="1689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What is your experience of health coaching</a:t>
            </a:r>
            <a:r>
              <a:rPr lang="en-US" sz="2744" kern="0" dirty="0">
                <a:solidFill>
                  <a:schemeClr val="bg1"/>
                </a:solidFill>
              </a:rPr>
              <a:t> with complex patients</a:t>
            </a:r>
            <a:r>
              <a:rPr kumimoji="0" lang="en-US" sz="2744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? Why is health coaching particularly</a:t>
            </a:r>
            <a:r>
              <a:rPr kumimoji="0" lang="en-US" sz="2744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impactful for these patients?</a:t>
            </a:r>
            <a:endParaRPr kumimoji="0" lang="en-US" sz="2744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51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666708" cy="615553"/>
          </a:xfrm>
        </p:spPr>
        <p:txBody>
          <a:bodyPr/>
          <a:lstStyle/>
          <a:p>
            <a:r>
              <a:rPr lang="en-US" dirty="0"/>
              <a:t>For complex patients, the health coach may be the first person to get a complete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3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70811" y="2451859"/>
            <a:ext cx="1897212" cy="2969430"/>
            <a:chOff x="6770811" y="1545772"/>
            <a:chExt cx="1897212" cy="29694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0899" t="37331" r="68229" b="7398"/>
            <a:stretch/>
          </p:blipFill>
          <p:spPr>
            <a:xfrm>
              <a:off x="6770811" y="1545772"/>
              <a:ext cx="1897212" cy="28247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43123" y="4330536"/>
              <a:ext cx="10676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BBC 29 Aug 2016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3977" y="2451859"/>
            <a:ext cx="3352800" cy="2183174"/>
            <a:chOff x="3579204" y="4095514"/>
            <a:chExt cx="3352800" cy="21831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32160" r="35539" b="3221"/>
            <a:stretch/>
          </p:blipFill>
          <p:spPr>
            <a:xfrm>
              <a:off x="3579204" y="4095514"/>
              <a:ext cx="3352800" cy="18896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02789" y="6094022"/>
              <a:ext cx="23056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Washington Post and KHN April 2013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6267" y="2451859"/>
            <a:ext cx="2873676" cy="3021864"/>
            <a:chOff x="116267" y="2575241"/>
            <a:chExt cx="2873676" cy="30218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18204" t="7133" r="32050" b="5794"/>
            <a:stretch/>
          </p:blipFill>
          <p:spPr>
            <a:xfrm>
              <a:off x="116267" y="2575241"/>
              <a:ext cx="2873676" cy="28279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83925" y="5412439"/>
              <a:ext cx="13908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>
                  <a:latin typeface="+mn-lt"/>
                </a:rPr>
                <a:t>Guardian 28 Aug 2016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14142" y="891941"/>
            <a:ext cx="6012386" cy="1427308"/>
            <a:chOff x="758425" y="891941"/>
            <a:chExt cx="6012386" cy="1427308"/>
          </a:xfrm>
        </p:grpSpPr>
        <p:sp>
          <p:nvSpPr>
            <p:cNvPr id="15" name="Oval 14"/>
            <p:cNvSpPr/>
            <p:nvPr/>
          </p:nvSpPr>
          <p:spPr>
            <a:xfrm>
              <a:off x="1509486" y="1320802"/>
              <a:ext cx="4963885" cy="986971"/>
            </a:xfrm>
            <a:prstGeom prst="ellipse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3108" y="1271334"/>
              <a:ext cx="48564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3"/>
                  </a:solidFill>
                  <a:latin typeface="+mn-lt"/>
                </a:rPr>
                <a:t>You’re the first person I’ve been able to sit down with and review my whole situation…</a:t>
              </a:r>
              <a:endParaRPr lang="en-GB" sz="4800" b="1" dirty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8425" y="891941"/>
              <a:ext cx="8734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endParaRPr lang="en-GB" sz="23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5897334" y="995810"/>
              <a:ext cx="87347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endParaRPr lang="en-GB" sz="23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09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427756"/>
            <a:ext cx="8666708" cy="307777"/>
          </a:xfrm>
        </p:spPr>
        <p:txBody>
          <a:bodyPr/>
          <a:lstStyle/>
          <a:p>
            <a:r>
              <a:rPr lang="en-US" dirty="0"/>
              <a:t>Do you </a:t>
            </a:r>
            <a:r>
              <a:rPr lang="en-US" dirty="0" err="1"/>
              <a:t>recognise</a:t>
            </a:r>
            <a:r>
              <a:rPr lang="en-US" dirty="0"/>
              <a:t> the frustrated, demotivated patient?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3415" y="863905"/>
            <a:ext cx="4104414" cy="492443"/>
          </a:xfrm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GB" sz="1600" dirty="0">
                <a:solidFill>
                  <a:schemeClr val="accent3"/>
                </a:solidFill>
              </a:rPr>
              <a:t>Often, patients and clinicians don’t speak the same language, especially in complex cases…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4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7" y="1452735"/>
            <a:ext cx="4040981" cy="405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454" y="1917667"/>
            <a:ext cx="3162300" cy="3667125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692042" y="1341480"/>
            <a:ext cx="40397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4"/>
              </a:buClr>
            </a:pPr>
            <a:r>
              <a:rPr lang="en-GB" sz="1600" kern="0" dirty="0">
                <a:solidFill>
                  <a:schemeClr val="accent3"/>
                </a:solidFill>
              </a:rPr>
              <a:t>… or the problem being fixed causes other issues or isn’t what the patient wants to address. </a:t>
            </a:r>
          </a:p>
        </p:txBody>
      </p:sp>
    </p:spTree>
    <p:extLst>
      <p:ext uri="{BB962C8B-B14F-4D97-AF65-F5344CB8AC3E}">
        <p14:creationId xmlns:p14="http://schemas.microsoft.com/office/powerpoint/2010/main" val="29359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5581" cy="1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think-cell Slide" r:id="rId33" imgW="0" imgH="0" progId="TCLayout.ActiveDocument.1">
                  <p:embed/>
                </p:oleObj>
              </mc:Choice>
              <mc:Fallback>
                <p:oleObj name="think-cell Slide" r:id="rId33" imgW="0" imgH="0" progId="TCLayout.ActiveDocument.1">
                  <p:embed/>
                  <p:pic>
                    <p:nvPicPr>
                      <p:cNvPr id="9218" name="Rectangle 9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5581" cy="155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5581" cy="15559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Ctr="0">
            <a:noAutofit/>
          </a:bodyPr>
          <a:lstStyle/>
          <a:p>
            <a:pPr algn="ctr">
              <a:defRPr/>
            </a:pP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6902286" y="1032016"/>
            <a:ext cx="2179732" cy="453496"/>
            <a:chOff x="7004179" y="691775"/>
            <a:chExt cx="2270409" cy="452915"/>
          </a:xfrm>
        </p:grpSpPr>
        <p:sp>
          <p:nvSpPr>
            <p:cNvPr id="9" name="Rectangle 8"/>
            <p:cNvSpPr/>
            <p:nvPr>
              <p:custDataLst>
                <p:tags r:id="rId27"/>
              </p:custDataLst>
            </p:nvPr>
          </p:nvSpPr>
          <p:spPr>
            <a:xfrm>
              <a:off x="7004179" y="717161"/>
              <a:ext cx="180512" cy="180253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28"/>
              </p:custDataLst>
            </p:nvPr>
          </p:nvSpPr>
          <p:spPr>
            <a:xfrm>
              <a:off x="7004179" y="954908"/>
              <a:ext cx="180512" cy="180253"/>
            </a:xfrm>
            <a:prstGeom prst="rect">
              <a:avLst/>
            </a:prstGeom>
            <a:solidFill>
              <a:srgbClr val="B1B3B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251" name="TextBox 1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285840" y="929522"/>
              <a:ext cx="1988748" cy="21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Healthcare contacts </a:t>
              </a:r>
            </a:p>
          </p:txBody>
        </p:sp>
        <p:sp>
          <p:nvSpPr>
            <p:cNvPr id="9252" name="TextBox 1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285840" y="691775"/>
              <a:ext cx="1744434" cy="215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rgbClr val="000000"/>
                  </a:solidFill>
                  <a:latin typeface="Calibri"/>
                </a:rPr>
                <a:t>Coaching of patients </a:t>
              </a:r>
            </a:p>
          </p:txBody>
        </p:sp>
      </p:grpSp>
      <p:graphicFrame>
        <p:nvGraphicFramePr>
          <p:cNvPr id="9219" name="Object 8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2324100" y="1447800"/>
          <a:ext cx="4324384" cy="431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Chart" r:id="rId34" imgW="4324319" imgH="4314707" progId="MSGraph.Chart.8">
                  <p:embed followColorScheme="full"/>
                </p:oleObj>
              </mc:Choice>
              <mc:Fallback>
                <p:oleObj name="Chart" r:id="rId34" imgW="4324319" imgH="4314707" progId="MSGraph.Chart.8">
                  <p:embed followColorScheme="full"/>
                  <p:pic>
                    <p:nvPicPr>
                      <p:cNvPr id="921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447800"/>
                        <a:ext cx="4324384" cy="431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>
            <p:custDataLst>
              <p:tags r:id="rId5"/>
            </p:custDataLst>
          </p:nvPr>
        </p:nvSpPr>
        <p:spPr bwMode="auto">
          <a:xfrm>
            <a:off x="2411413" y="1384300"/>
            <a:ext cx="1038225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56606814-617B-4451-AF23-A7FEC3C2C85C}" type="datetime'C''''''''o''''ntact ''''''o''th''er &#10;''c''''ar''e providers''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algn="r" eaLnBrk="0" hangingPunct="0"/>
              <a:t>Contact other 
care providers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2663825" y="266700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987CF480-4882-4CB5-A95F-51377FAFFE85}" type="datetime'''''''''''''''3''''''''''''''''''%'''''''''''''''''''''''">
              <a:rPr lang="en-US" sz="1400">
                <a:solidFill>
                  <a:srgbClr val="000000"/>
                </a:solidFill>
                <a:cs typeface="+mn-cs"/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3%</a:t>
            </a:fld>
            <a:endParaRPr lang="en-GB" sz="1400" dirty="0">
              <a:solidFill>
                <a:srgbClr val="000000"/>
              </a:solidFill>
              <a:cs typeface="+mn-cs"/>
              <a:sym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gray">
          <a:xfrm>
            <a:off x="4262438" y="1589088"/>
            <a:ext cx="268288" cy="212725"/>
          </a:xfrm>
          <a:prstGeom prst="rect">
            <a:avLst/>
          </a:prstGeom>
          <a:solidFill>
            <a:srgbClr val="B1B3B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anchor="ctr"/>
          <a:lstStyle/>
          <a:p>
            <a:pPr algn="ctr">
              <a:defRPr/>
            </a:pPr>
            <a:fld id="{17E99B09-3ADB-4A7C-B3A7-56950118D09E}" type="datetime'''2''''''''''''''''''''''''''%'''''''''''''''''''''''''''''">
              <a:rPr lang="en-GB" sz="1400" smtClean="0">
                <a:solidFill>
                  <a:srgbClr val="000000"/>
                </a:solidFill>
                <a:ea typeface="Verdana"/>
                <a:cs typeface="Verdana"/>
                <a:sym typeface="Calibri"/>
              </a:rPr>
              <a:pPr algn="ctr">
                <a:defRPr/>
              </a:pPr>
              <a:t>2%</a:t>
            </a:fld>
            <a:endParaRPr lang="en-GB" sz="1400" dirty="0">
              <a:solidFill>
                <a:srgbClr val="000000"/>
              </a:solidFill>
              <a:ea typeface="Verdana"/>
              <a:cs typeface="Verdana"/>
              <a:sym typeface="Calibri"/>
            </a:endParaRPr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 bwMode="auto">
          <a:xfrm>
            <a:off x="876300" y="2960688"/>
            <a:ext cx="1528763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fld id="{D1E0DD63-F0CD-4B1A-BDD3-1F80528B97FC}" type="datetime'Con''''''''''t''''act mu''nicipa''''''lit''y'''''' &#10;''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/>
              <a:t>Contact municipality 
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58" name="Rectangle 57"/>
          <p:cNvSpPr/>
          <p:nvPr>
            <p:custDataLst>
              <p:tags r:id="rId9"/>
            </p:custDataLst>
          </p:nvPr>
        </p:nvSpPr>
        <p:spPr bwMode="auto">
          <a:xfrm>
            <a:off x="1195388" y="3503613"/>
            <a:ext cx="1198563" cy="6381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B04ED60B-AC9C-4711-9CB5-05850428EE06}" type="datetime'E''s''tab''''lis''''h &#10;new he''alth ''care &#10;''center contact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algn="r" eaLnBrk="0" hangingPunct="0"/>
              <a:t>Establish 
new health care 
center contact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35" name="Text Placeholder 4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447925" y="36544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508A1C71-31BD-4FBA-B6BB-A4E78E8C98F0}" type="datetime'''''''''''''''''''''''''''''''''''''''5''''''''''''''''%''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5%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>
            <p:custDataLst>
              <p:tags r:id="rId11"/>
            </p:custDataLst>
          </p:nvPr>
        </p:nvSpPr>
        <p:spPr bwMode="auto">
          <a:xfrm>
            <a:off x="1006475" y="2349500"/>
            <a:ext cx="1566863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9E1BE405-E4BD-4224-9206-398806AED166}" type="datetime'Co''n''tact w''elf''ar''e&#10;officer / ''so''''''c''ial worker'">
              <a:rPr lang="en-GB" altLang="en-US" sz="14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/>
              <a:t>Contact welfare
officer / social worker</a:t>
            </a:fld>
            <a:endParaRPr lang="en-GB" sz="14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62" name="Rectangle 61"/>
          <p:cNvSpPr/>
          <p:nvPr>
            <p:custDataLst>
              <p:tags r:id="rId12"/>
            </p:custDataLst>
          </p:nvPr>
        </p:nvSpPr>
        <p:spPr bwMode="auto">
          <a:xfrm>
            <a:off x="3775075" y="1319213"/>
            <a:ext cx="12128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89367533-FB6F-473C-BD6D-01981F30E72B}" type="datetime'''''C''o''''''n''''''t''act ''''''''''re''l''ati''v''e''s'''">
              <a:rPr lang="en-GB" altLang="en-US" sz="14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/>
              <a:t>Contact relatives</a:t>
            </a:fld>
            <a:endParaRPr lang="en-GB" sz="14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57" name="Rectangle 56"/>
          <p:cNvSpPr/>
          <p:nvPr>
            <p:custDataLst>
              <p:tags r:id="rId13"/>
            </p:custDataLst>
          </p:nvPr>
        </p:nvSpPr>
        <p:spPr bwMode="auto">
          <a:xfrm>
            <a:off x="1079500" y="4306888"/>
            <a:ext cx="1436688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1FAEA6F0-ED90-41F3-8182-D471569AF515}" type="datetime'Contact nurse''s'' ''and ''''''&#10;commu''nit''y'''' service''s'">
              <a:rPr lang="en-GB" altLang="en-US" sz="14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/>
              <a:t>Contact nurses and 
community services</a:t>
            </a:fld>
            <a:endParaRPr lang="en-GB" sz="14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38" name="Text Placeholder 11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327400" y="1925638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7BA74B43-81AD-4C17-BD89-60A486B946CC}" type="datetime'''''''''''1''''''''''''''''''''''''''''5%''''''''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15%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611438" y="423227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BC3F9684-027F-479E-A974-AD413EF2DD9B}" type="datetime'''''''''5''''''''''''''''''%''''''''''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5%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36" name="Text Placeholder 5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500313" y="3086100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5FFBC9D3-F084-4F83-9F43-D0FFE80B67B7}" type="datetime'''''''''''''''''''''5''''''''%''''''''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5%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17"/>
            </p:custDataLst>
          </p:nvPr>
        </p:nvSpPr>
        <p:spPr bwMode="auto">
          <a:xfrm>
            <a:off x="1317625" y="4962525"/>
            <a:ext cx="1581150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15F802AD-2F49-4A72-B9D6-212BCD052E5A}" type="datetime'''''''''''''''''A''p''poi''n''''t''ment ''b''ook''i''n''''g''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algn="r" eaLnBrk="0" hangingPunct="0"/>
              <a:t>Appointment booking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933700" y="4733925"/>
            <a:ext cx="268288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8BF52192-DD67-4F7E-B41D-C1AD81B50F41}" type="datetime'''''''''''''''''''''''''''''''''''''''''''''''''''5''''''%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5%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9"/>
            </p:custDataLst>
          </p:nvPr>
        </p:nvSpPr>
        <p:spPr bwMode="gray">
          <a:xfrm>
            <a:off x="6170613" y="3622675"/>
            <a:ext cx="358775" cy="2127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/>
          <a:lstStyle/>
          <a:p>
            <a:pPr algn="ctr"/>
            <a:fld id="{9462FAB0-6127-48C6-AE41-FAF3BD208AD8}" type="datetime'''''''''''1''''''''7''''''''''''''''''%'''''''''''''''">
              <a:rPr lang="en-GB" sz="1400" smtClean="0">
                <a:solidFill>
                  <a:srgbClr val="FFFFFF"/>
                </a:solidFill>
                <a:sym typeface="Calibri"/>
              </a:rPr>
              <a:pPr algn="ctr"/>
              <a:t>17%</a:t>
            </a:fld>
            <a:endParaRPr lang="en-GB" sz="1400" dirty="0">
              <a:solidFill>
                <a:srgbClr val="FFFFFF"/>
              </a:solidFill>
              <a:cs typeface="Calibri" pitchFamily="34" charset="0"/>
              <a:sym typeface="Calibri"/>
            </a:endParaRPr>
          </a:p>
        </p:txBody>
      </p:sp>
      <p:sp>
        <p:nvSpPr>
          <p:cNvPr id="55" name="Rectangle 54"/>
          <p:cNvSpPr/>
          <p:nvPr>
            <p:custDataLst>
              <p:tags r:id="rId20"/>
            </p:custDataLst>
          </p:nvPr>
        </p:nvSpPr>
        <p:spPr bwMode="auto">
          <a:xfrm>
            <a:off x="2836863" y="5630863"/>
            <a:ext cx="11668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hangingPunct="0"/>
            <a:fld id="{7084570A-C7A8-4712-9D51-4E9CC4AA0728}" type="datetime'''Con''''t''''a''c''''t'' w''i''''''th G''''''''P'''''''''''">
              <a:rPr lang="en-GB" altLang="en-US" sz="14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/>
              <a:t>Contact with GP</a:t>
            </a:fld>
            <a:endParaRPr lang="en-GB" sz="1400" dirty="0">
              <a:solidFill>
                <a:srgbClr val="00000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21"/>
            </p:custDataLst>
          </p:nvPr>
        </p:nvSpPr>
        <p:spPr bwMode="gray">
          <a:xfrm>
            <a:off x="5286375" y="1925638"/>
            <a:ext cx="358775" cy="2127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/>
          <a:lstStyle/>
          <a:p>
            <a:pPr algn="ctr"/>
            <a:fld id="{37B5E4DC-B4AC-49DF-973C-17656A2BDFE8}" type="datetime'''''''''1''''''8''''''''%'''''''''''''''''">
              <a:rPr lang="en-GB" sz="1400" smtClean="0">
                <a:solidFill>
                  <a:srgbClr val="FFFFFF"/>
                </a:solidFill>
                <a:sym typeface="Calibri"/>
              </a:rPr>
              <a:pPr algn="ctr"/>
              <a:t>18%</a:t>
            </a:fld>
            <a:endParaRPr lang="en-GB" sz="1400" dirty="0">
              <a:solidFill>
                <a:srgbClr val="FFFFFF"/>
              </a:solidFill>
              <a:cs typeface="Calibri" pitchFamily="34" charset="0"/>
              <a:sym typeface="Calibri"/>
            </a:endParaRPr>
          </a:p>
        </p:txBody>
      </p:sp>
      <p:sp>
        <p:nvSpPr>
          <p:cNvPr id="52" name="Rectangle 51"/>
          <p:cNvSpPr/>
          <p:nvPr>
            <p:custDataLst>
              <p:tags r:id="rId22"/>
            </p:custDataLst>
          </p:nvPr>
        </p:nvSpPr>
        <p:spPr bwMode="auto">
          <a:xfrm>
            <a:off x="5553075" y="1612900"/>
            <a:ext cx="633413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14B14517-0E3E-4AF7-B9C9-5FBE7C6D2435}" type="datetime'Te''''''''''''''''a''''''''''''''c''''''''hi''ng''''''''''''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eaLnBrk="0" hangingPunct="0"/>
              <a:t>Teaching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31" name="Text Placeholder 1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805238" y="5318125"/>
            <a:ext cx="3587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5400" tIns="0" rIns="25400" bIns="0" numCol="1" spcCol="0" anchor="ctr" anchorCtr="0"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ct val="0"/>
              </a:spcAft>
              <a:buClr>
                <a:srgbClr val="41AE61"/>
              </a:buClr>
            </a:pPr>
            <a:fld id="{2C83B703-A53A-4B7B-A7A2-B91743A0D114}" type="datetime'1''''''''''''''''''''4%'''''''''''''''''''''''">
              <a:rPr lang="en-US" sz="1400">
                <a:solidFill>
                  <a:srgbClr val="000000"/>
                </a:solidFill>
                <a:sym typeface="Calibri" panose="020F0502020204030204" pitchFamily="34" charset="0"/>
              </a:rPr>
              <a:pPr algn="ctr">
                <a:spcAft>
                  <a:spcPct val="0"/>
                </a:spcAft>
                <a:buClr>
                  <a:srgbClr val="41AE61"/>
                </a:buClr>
              </a:pPr>
              <a:t>14%</a:t>
            </a:fld>
            <a:endParaRPr lang="en-GB" sz="14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24"/>
            </p:custDataLst>
          </p:nvPr>
        </p:nvSpPr>
        <p:spPr bwMode="gray">
          <a:xfrm>
            <a:off x="5310188" y="5065713"/>
            <a:ext cx="358775" cy="2127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 anchorCtr="0"/>
          <a:lstStyle/>
          <a:p>
            <a:pPr algn="ctr"/>
            <a:fld id="{582E1ABE-78EF-4333-B6D4-F58FDFB6C869}" type="datetime'''''''''''''''''1''''''''''''''''''''''''''3''''''''%'">
              <a:rPr lang="en-GB" sz="1400" smtClean="0">
                <a:solidFill>
                  <a:srgbClr val="FFFFFF"/>
                </a:solidFill>
                <a:sym typeface="Calibri"/>
              </a:rPr>
              <a:pPr algn="ctr"/>
              <a:t>13%</a:t>
            </a:fld>
            <a:endParaRPr lang="en-GB" sz="1400" dirty="0">
              <a:solidFill>
                <a:srgbClr val="FFFFFF"/>
              </a:solidFill>
              <a:cs typeface="Calibri" pitchFamily="34" charset="0"/>
              <a:sym typeface="Calibri"/>
            </a:endParaRPr>
          </a:p>
        </p:txBody>
      </p:sp>
      <p:sp>
        <p:nvSpPr>
          <p:cNvPr id="54" name="Rectangle 53"/>
          <p:cNvSpPr/>
          <p:nvPr>
            <p:custDataLst>
              <p:tags r:id="rId25"/>
            </p:custDataLst>
          </p:nvPr>
        </p:nvSpPr>
        <p:spPr bwMode="auto">
          <a:xfrm>
            <a:off x="5583238" y="5375275"/>
            <a:ext cx="1450975" cy="212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AE9E9E9D-9D15-4994-950A-70FCBBD35572}" type="datetime'''M''otivat''ing ''''d''''''i''a''lo''''g''''''''ue''''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eaLnBrk="0" hangingPunct="0"/>
              <a:t>Motivating dialogue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53" name="Rectangle 52"/>
          <p:cNvSpPr/>
          <p:nvPr>
            <p:custDataLst>
              <p:tags r:id="rId26"/>
            </p:custDataLst>
          </p:nvPr>
        </p:nvSpPr>
        <p:spPr bwMode="auto">
          <a:xfrm>
            <a:off x="6580188" y="3554413"/>
            <a:ext cx="809625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fld id="{6E189E66-927C-449C-BB2C-5887917C4C97}" type="datetime'''Su''p''''port'' t''o &#10;''''''''''''''self ''c''a''''r''''''e'">
              <a:rPr lang="en-GB" sz="1400" smtClean="0">
                <a:solidFill>
                  <a:srgbClr val="000000"/>
                </a:solidFill>
                <a:latin typeface="Calibri"/>
                <a:ea typeface="Verdana"/>
                <a:cs typeface="Verdana"/>
                <a:sym typeface="Calibri"/>
              </a:rPr>
              <a:pPr eaLnBrk="0" hangingPunct="0"/>
              <a:t>Support to 
self care</a:t>
            </a:fld>
            <a:endParaRPr lang="en-GB" sz="1400" dirty="0">
              <a:solidFill>
                <a:srgbClr val="000000"/>
              </a:solidFill>
              <a:latin typeface="Calibri"/>
              <a:ea typeface="Verdana"/>
              <a:cs typeface="Verdana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93208" y="6477229"/>
            <a:ext cx="398834" cy="177006"/>
          </a:xfrm>
        </p:spPr>
        <p:txBody>
          <a:bodyPr/>
          <a:lstStyle/>
          <a:p>
            <a:pPr>
              <a:defRPr/>
            </a:pPr>
            <a:fld id="{7F347C52-E49B-4AE3-9F3B-4526700C009D}" type="slidenum">
              <a:rPr lang="en-GB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5</a:t>
            </a:fld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8059" y="139782"/>
            <a:ext cx="87894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895255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US" sz="2200" b="1">
                <a:solidFill>
                  <a:schemeClr val="tx1"/>
                </a:solidFill>
                <a:latin typeface="Georgia" pitchFamily="18" charset="0"/>
                <a:ea typeface="+mj-ea"/>
                <a:cs typeface="Georgia" pitchFamily="18" charset="0"/>
              </a:defRPr>
            </a:lvl1pPr>
            <a:lvl2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151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303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454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607" algn="l" defTabSz="895255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rgbClr val="000000"/>
                </a:solidFill>
              </a:rPr>
              <a:t>What time split of a health coach between coaching patients/ coordinating care around patients’ needs are you seeing?</a:t>
            </a: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93534" y="6450595"/>
            <a:ext cx="3959860" cy="196831"/>
          </a:xfrm>
        </p:spPr>
        <p:txBody>
          <a:bodyPr/>
          <a:lstStyle/>
          <a:p>
            <a:r>
              <a:rPr lang="en-US" dirty="0"/>
              <a:t>CONFIDENTIAL – NOT FOR 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59" y="6096001"/>
            <a:ext cx="49298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Source: Health Navigator analysis of Swedish activity data </a:t>
            </a:r>
          </a:p>
        </p:txBody>
      </p:sp>
      <p:pic>
        <p:nvPicPr>
          <p:cNvPr id="40" name="Picture 6" descr="http://images.onlinelabels.com/images/clip-art/acspike/acspike_male_user_ico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16" y="3042501"/>
            <a:ext cx="1077798" cy="10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0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ounded Rectangle 92"/>
          <p:cNvSpPr/>
          <p:nvPr/>
        </p:nvSpPr>
        <p:spPr>
          <a:xfrm>
            <a:off x="6008710" y="2782459"/>
            <a:ext cx="2586330" cy="2833230"/>
          </a:xfrm>
          <a:prstGeom prst="roundRect">
            <a:avLst>
              <a:gd name="adj" fmla="val 300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156561" y="2782459"/>
            <a:ext cx="2586330" cy="2833230"/>
          </a:xfrm>
          <a:prstGeom prst="roundRect">
            <a:avLst>
              <a:gd name="adj" fmla="val 300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90839" y="2782459"/>
            <a:ext cx="2588733" cy="2833230"/>
          </a:xfrm>
          <a:prstGeom prst="roundRect">
            <a:avLst>
              <a:gd name="adj" fmla="val 300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3242" y="1061321"/>
            <a:ext cx="7593164" cy="1076510"/>
          </a:xfrm>
          <a:prstGeom prst="roundRect">
            <a:avLst>
              <a:gd name="adj" fmla="val 411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20" y="76407"/>
            <a:ext cx="8374609" cy="615553"/>
          </a:xfrm>
        </p:spPr>
        <p:txBody>
          <a:bodyPr/>
          <a:lstStyle/>
          <a:p>
            <a:r>
              <a:rPr lang="en-US" dirty="0"/>
              <a:t>Patient case: How would you approach “Karl” – a complex patient who attends A&amp;E frequently?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 </a:t>
            </a:r>
          </a:p>
        </p:txBody>
      </p:sp>
      <p:sp>
        <p:nvSpPr>
          <p:cNvPr id="24" name="Platshållare för text 6"/>
          <p:cNvSpPr txBox="1">
            <a:spLocks/>
          </p:cNvSpPr>
          <p:nvPr/>
        </p:nvSpPr>
        <p:spPr bwMode="auto">
          <a:xfrm>
            <a:off x="293534" y="2535119"/>
            <a:ext cx="2586038" cy="344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36000" tIns="72000" rIns="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895255" eaLnBrk="1" hangingPunct="1">
              <a:spcAft>
                <a:spcPts val="300"/>
              </a:spcAft>
              <a:buClr>
                <a:schemeClr val="tx2"/>
              </a:buCl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193655" indent="-192067" defTabSz="895255" eaLnBrk="1" hangingPunct="1">
              <a:spcAft>
                <a:spcPts val="300"/>
              </a:spcAft>
              <a:buClr>
                <a:schemeClr val="accent4"/>
              </a:buClr>
              <a:buChar char="•"/>
              <a:defRPr>
                <a:latin typeface="Calibri" pitchFamily="34" charset="0"/>
                <a:cs typeface="Calibri" pitchFamily="34" charset="0"/>
              </a:defRPr>
            </a:lvl2pPr>
            <a:lvl3pPr marL="361950" indent="-180975" defTabSz="895255" eaLnBrk="1" hangingPunct="1"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>
                <a:latin typeface="Calibri" pitchFamily="34" charset="0"/>
                <a:cs typeface="Calibri" pitchFamily="34" charset="0"/>
              </a:defRPr>
            </a:lvl3pPr>
            <a:lvl4pPr marL="534988" indent="-173038" defTabSz="895255" eaLnBrk="1" hangingPunct="1"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4pPr>
            <a:lvl5pPr marL="715963" indent="-180975" defTabSz="895255" eaLnBrk="1" hangingPunct="1"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>
                <a:latin typeface="Calibri" pitchFamily="34" charset="0"/>
                <a:cs typeface="Calibri" pitchFamily="34" charset="0"/>
              </a:defRPr>
            </a:lvl5pPr>
            <a:lvl6pPr marL="1203197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6pPr>
            <a:lvl7pPr marL="1660349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7pPr>
            <a:lvl8pPr marL="2117501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8pPr>
            <a:lvl9pPr marL="2574652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dirty="0"/>
              <a:t>Main gaps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3535" y="6447412"/>
            <a:ext cx="3959860" cy="196831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33" name="Platshållare för text 6"/>
          <p:cNvSpPr txBox="1">
            <a:spLocks/>
          </p:cNvSpPr>
          <p:nvPr/>
        </p:nvSpPr>
        <p:spPr bwMode="auto">
          <a:xfrm>
            <a:off x="293535" y="847300"/>
            <a:ext cx="7489256" cy="3439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Background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35" name="Platshållare för text 6"/>
          <p:cNvSpPr txBox="1">
            <a:spLocks/>
          </p:cNvSpPr>
          <p:nvPr/>
        </p:nvSpPr>
        <p:spPr bwMode="auto">
          <a:xfrm>
            <a:off x="6009002" y="2535119"/>
            <a:ext cx="2586038" cy="344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895255" eaLnBrk="1" hangingPunct="1">
              <a:spcAft>
                <a:spcPts val="300"/>
              </a:spcAft>
              <a:buClr>
                <a:schemeClr val="tx2"/>
              </a:buClr>
              <a:defRPr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193655" indent="-192067" defTabSz="895255" eaLnBrk="1" hangingPunct="1">
              <a:spcAft>
                <a:spcPts val="300"/>
              </a:spcAft>
              <a:buClr>
                <a:schemeClr val="accent4"/>
              </a:buClr>
              <a:buChar char="•"/>
              <a:defRPr>
                <a:latin typeface="Calibri" pitchFamily="34" charset="0"/>
                <a:cs typeface="Calibri" pitchFamily="34" charset="0"/>
              </a:defRPr>
            </a:lvl2pPr>
            <a:lvl3pPr marL="361950" indent="-180975" defTabSz="895255" eaLnBrk="1" hangingPunct="1"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>
                <a:latin typeface="Calibri" pitchFamily="34" charset="0"/>
                <a:cs typeface="Calibri" pitchFamily="34" charset="0"/>
              </a:defRPr>
            </a:lvl3pPr>
            <a:lvl4pPr marL="534988" indent="-173038" defTabSz="895255" eaLnBrk="1" hangingPunct="1"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4pPr>
            <a:lvl5pPr marL="715963" indent="-180975" defTabSz="895255" eaLnBrk="1" hangingPunct="1"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>
                <a:latin typeface="Calibri" pitchFamily="34" charset="0"/>
                <a:cs typeface="Calibri" pitchFamily="34" charset="0"/>
              </a:defRPr>
            </a:lvl5pPr>
            <a:lvl6pPr marL="1203197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6pPr>
            <a:lvl7pPr marL="1660349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7pPr>
            <a:lvl8pPr marL="2117501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8pPr>
            <a:lvl9pPr marL="2574652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dirty="0"/>
              <a:t>Early results</a:t>
            </a:r>
          </a:p>
        </p:txBody>
      </p:sp>
      <p:sp>
        <p:nvSpPr>
          <p:cNvPr id="42" name="Platshållare för text 6"/>
          <p:cNvSpPr txBox="1">
            <a:spLocks/>
          </p:cNvSpPr>
          <p:nvPr/>
        </p:nvSpPr>
        <p:spPr bwMode="auto">
          <a:xfrm>
            <a:off x="3156853" y="2535119"/>
            <a:ext cx="2586038" cy="3444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Actions and planning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50" name="Platshållare för text 6"/>
          <p:cNvSpPr txBox="1">
            <a:spLocks/>
          </p:cNvSpPr>
          <p:nvPr/>
        </p:nvSpPr>
        <p:spPr bwMode="auto">
          <a:xfrm>
            <a:off x="293242" y="1239488"/>
            <a:ext cx="2784066" cy="44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84138" lvl="1" indent="0">
              <a:buNone/>
            </a:pPr>
            <a:r>
              <a:rPr lang="en-US" sz="1200" b="1" dirty="0"/>
              <a:t>Person</a:t>
            </a:r>
          </a:p>
          <a:p>
            <a:pPr marL="255588" lvl="1" indent="-171450"/>
            <a:r>
              <a:rPr lang="en-US" sz="1200" dirty="0"/>
              <a:t>Male, Mid 70’s</a:t>
            </a:r>
          </a:p>
          <a:p>
            <a:pPr marL="255588" lvl="1" indent="-171450"/>
            <a:r>
              <a:rPr lang="en-US" sz="1200" dirty="0"/>
              <a:t>Married, living w wife</a:t>
            </a:r>
          </a:p>
          <a:p>
            <a:pPr marL="255588" lvl="1" indent="-171450"/>
            <a:r>
              <a:rPr lang="en-US" sz="1200" dirty="0"/>
              <a:t>No exercise, does not drink much fluids</a:t>
            </a:r>
          </a:p>
        </p:txBody>
      </p:sp>
      <p:sp>
        <p:nvSpPr>
          <p:cNvPr id="51" name="Platshållare för text 6"/>
          <p:cNvSpPr txBox="1">
            <a:spLocks/>
          </p:cNvSpPr>
          <p:nvPr/>
        </p:nvSpPr>
        <p:spPr bwMode="auto">
          <a:xfrm>
            <a:off x="3264497" y="1239488"/>
            <a:ext cx="1791082" cy="4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1200" b="1" dirty="0"/>
              <a:t>Medical history</a:t>
            </a:r>
          </a:p>
          <a:p>
            <a:pPr lvl="1"/>
            <a:r>
              <a:rPr lang="en-US" sz="1200" dirty="0"/>
              <a:t>Stroke and hypertension</a:t>
            </a:r>
          </a:p>
          <a:p>
            <a:pPr lvl="1"/>
            <a:r>
              <a:rPr lang="en-US" sz="1200" dirty="0"/>
              <a:t>Cancer of bladder</a:t>
            </a:r>
          </a:p>
          <a:p>
            <a:pPr lvl="1"/>
            <a:r>
              <a:rPr lang="en-US" sz="1200" dirty="0"/>
              <a:t>Cataract</a:t>
            </a:r>
          </a:p>
          <a:p>
            <a:pPr lvl="1"/>
            <a:endParaRPr lang="en-US" sz="1200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" name="Platshållare för text 6"/>
          <p:cNvSpPr txBox="1">
            <a:spLocks/>
          </p:cNvSpPr>
          <p:nvPr/>
        </p:nvSpPr>
        <p:spPr bwMode="auto">
          <a:xfrm>
            <a:off x="5361712" y="1239488"/>
            <a:ext cx="1748314" cy="4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1200" b="1" dirty="0">
                <a:ea typeface="ＭＳ Ｐゴシック" pitchFamily="34" charset="-128"/>
                <a:cs typeface="Arial" pitchFamily="34" charset="0"/>
              </a:rPr>
              <a:t>Recent care events</a:t>
            </a:r>
          </a:p>
          <a:p>
            <a:pPr marL="1588" lvl="1" indent="0">
              <a:buNone/>
            </a:pPr>
            <a:r>
              <a:rPr lang="en-US" sz="1200" b="1" dirty="0">
                <a:ea typeface="ＭＳ Ｐゴシック" pitchFamily="34" charset="-128"/>
                <a:cs typeface="Arial" pitchFamily="34" charset="0"/>
              </a:rPr>
              <a:t>(last 12 months)</a:t>
            </a:r>
            <a:endParaRPr lang="en-US" sz="1200" dirty="0"/>
          </a:p>
          <a:p>
            <a:pPr lvl="1"/>
            <a:r>
              <a:rPr lang="en-US" sz="1200" dirty="0">
                <a:ea typeface="ＭＳ Ｐゴシック" pitchFamily="34" charset="-128"/>
                <a:cs typeface="Arial" pitchFamily="34" charset="0"/>
              </a:rPr>
              <a:t>9 A&amp;E attendances</a:t>
            </a:r>
          </a:p>
        </p:txBody>
      </p:sp>
      <p:sp>
        <p:nvSpPr>
          <p:cNvPr id="45" name="Platshållare för text 6"/>
          <p:cNvSpPr txBox="1">
            <a:spLocks/>
          </p:cNvSpPr>
          <p:nvPr/>
        </p:nvSpPr>
        <p:spPr bwMode="auto">
          <a:xfrm>
            <a:off x="293534" y="2960644"/>
            <a:ext cx="2548142" cy="7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6205" lvl="1">
              <a:spcAft>
                <a:spcPts val="600"/>
              </a:spcAft>
            </a:pPr>
            <a:r>
              <a:rPr lang="en-US" sz="1200" dirty="0"/>
              <a:t>No treatment/management plan in place from GP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Awaiting consultant appointment and scan</a:t>
            </a:r>
          </a:p>
          <a:p>
            <a:pPr marL="276205" lvl="1">
              <a:spcAft>
                <a:spcPts val="600"/>
              </a:spcAft>
            </a:pPr>
            <a:r>
              <a:rPr lang="en-GB" sz="1200" dirty="0"/>
              <a:t>Anxious and worries about cancer returning</a:t>
            </a:r>
          </a:p>
          <a:p>
            <a:pPr marL="276205" lvl="1">
              <a:spcAft>
                <a:spcPts val="600"/>
              </a:spcAft>
            </a:pPr>
            <a:r>
              <a:rPr lang="en-GB" sz="1200" dirty="0"/>
              <a:t>Pain, and lack of knowledge about symptoms and therefore attends A&amp;E frequently</a:t>
            </a:r>
          </a:p>
          <a:p>
            <a:pPr marL="276205" lvl="1">
              <a:spcAft>
                <a:spcPts val="600"/>
              </a:spcAft>
            </a:pPr>
            <a:r>
              <a:rPr lang="en-GB" sz="1200" dirty="0"/>
              <a:t>Low confidence and motivation to follow up with GP</a:t>
            </a:r>
          </a:p>
          <a:p>
            <a:pPr marL="84138" lvl="1" indent="0">
              <a:spcAft>
                <a:spcPts val="600"/>
              </a:spcAft>
              <a:buNone/>
            </a:pPr>
            <a:endParaRPr lang="sv-SE" sz="1200" dirty="0"/>
          </a:p>
        </p:txBody>
      </p:sp>
      <p:sp>
        <p:nvSpPr>
          <p:cNvPr id="46" name="Platshållare för text 6"/>
          <p:cNvSpPr txBox="1">
            <a:spLocks/>
          </p:cNvSpPr>
          <p:nvPr/>
        </p:nvSpPr>
        <p:spPr bwMode="auto">
          <a:xfrm>
            <a:off x="3156075" y="2960644"/>
            <a:ext cx="2514964" cy="7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6205" lvl="1">
              <a:spcAft>
                <a:spcPts val="600"/>
              </a:spcAft>
            </a:pPr>
            <a:r>
              <a:rPr lang="en-US" sz="1200" dirty="0"/>
              <a:t>Arrange GP appointment to review pain control 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Contact medical secretary to ask for reduced waiting time for follow up with consultant after scan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Discuss symptoms with patient to identify any gaps in knowledge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Increase fluids to reduce risk of urine infection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Motivation calls to increase confidence to act proactively</a:t>
            </a:r>
          </a:p>
          <a:p>
            <a:pPr marL="276205" lvl="1">
              <a:spcAft>
                <a:spcPts val="600"/>
              </a:spcAft>
            </a:pPr>
            <a:endParaRPr lang="en-US" sz="1200" dirty="0"/>
          </a:p>
        </p:txBody>
      </p:sp>
      <p:sp>
        <p:nvSpPr>
          <p:cNvPr id="61" name="Platshållare för text 6"/>
          <p:cNvSpPr txBox="1">
            <a:spLocks/>
          </p:cNvSpPr>
          <p:nvPr/>
        </p:nvSpPr>
        <p:spPr bwMode="auto">
          <a:xfrm>
            <a:off x="6019393" y="2960644"/>
            <a:ext cx="2469980" cy="7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6205" lvl="1">
              <a:spcAft>
                <a:spcPts val="600"/>
              </a:spcAft>
            </a:pPr>
            <a:r>
              <a:rPr lang="en-US" sz="1200" dirty="0"/>
              <a:t>1 A&amp;E since enrolled in Proactive Health Coaching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Reviewed plan and pain control with GP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Consultant confirmed no cancer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Now talks about his anxieties, and is able to manage and understand his physical symptoms better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Commenced medication to alleviate symptoms</a:t>
            </a:r>
          </a:p>
          <a:p>
            <a:pPr marL="276205" lvl="1">
              <a:spcAft>
                <a:spcPts val="600"/>
              </a:spcAft>
            </a:pPr>
            <a:r>
              <a:rPr lang="en-US" sz="1200" dirty="0"/>
              <a:t>Phased out with no further care events</a:t>
            </a:r>
          </a:p>
          <a:p>
            <a:pPr marL="84138" lvl="1" indent="0">
              <a:spcAft>
                <a:spcPts val="600"/>
              </a:spcAft>
              <a:buNone/>
            </a:pPr>
            <a:endParaRPr lang="en-US" sz="1200" dirty="0"/>
          </a:p>
        </p:txBody>
      </p:sp>
      <p:pic>
        <p:nvPicPr>
          <p:cNvPr id="29" name="Picture 6" descr="http://images.onlinelabels.com/images/clip-art/acspike/acspike_male_us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86" y="28198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21833" r="18811" b="36516"/>
          <a:stretch/>
        </p:blipFill>
        <p:spPr>
          <a:xfrm rot="2095438">
            <a:off x="2712887" y="2113696"/>
            <a:ext cx="674529" cy="6025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t="21833" r="18811" b="36516"/>
          <a:stretch/>
        </p:blipFill>
        <p:spPr>
          <a:xfrm rot="2095438">
            <a:off x="5581111" y="2113696"/>
            <a:ext cx="674529" cy="602599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609631" y="5816330"/>
            <a:ext cx="5053458" cy="426026"/>
          </a:xfrm>
          <a:prstGeom prst="wedgeRoundRectCallout">
            <a:avLst>
              <a:gd name="adj1" fmla="val 31792"/>
              <a:gd name="adj2" fmla="val -136348"/>
              <a:gd name="adj3" fmla="val 16667"/>
            </a:avLst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Now able to manage and understand his physical symptoms better</a:t>
            </a:r>
          </a:p>
        </p:txBody>
      </p:sp>
    </p:spTree>
    <p:extLst>
      <p:ext uri="{BB962C8B-B14F-4D97-AF65-F5344CB8AC3E}">
        <p14:creationId xmlns:p14="http://schemas.microsoft.com/office/powerpoint/2010/main" val="219084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61388" y="6453188"/>
            <a:ext cx="400050" cy="177800"/>
          </a:xfrm>
        </p:spPr>
        <p:txBody>
          <a:bodyPr/>
          <a:lstStyle/>
          <a:p>
            <a:pPr>
              <a:defRPr/>
            </a:pPr>
            <a:fld id="{7F347C52-E49B-4AE3-9F3B-4526700C009D}" type="slidenum">
              <a:rPr lang="en-GB" smtClean="0"/>
              <a:pPr>
                <a:defRPr/>
              </a:pPr>
              <a:t>7</a:t>
            </a:fld>
            <a:r>
              <a:rPr lang="en-GB"/>
              <a:t> 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51180" y="2558727"/>
            <a:ext cx="4859079" cy="1157442"/>
          </a:xfrm>
          <a:prstGeom prst="rect">
            <a:avLst/>
          </a:prstGeom>
        </p:spPr>
        <p:txBody>
          <a:bodyPr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lvl="1" indent="0">
              <a:buNone/>
            </a:pPr>
            <a:r>
              <a:rPr lang="en-US" sz="8000" kern="0" dirty="0"/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07" y="6492341"/>
            <a:ext cx="253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Karin.hogsander@health-navigator.co.uk</a:t>
            </a:r>
          </a:p>
        </p:txBody>
      </p:sp>
    </p:spTree>
    <p:extLst>
      <p:ext uri="{BB962C8B-B14F-4D97-AF65-F5344CB8AC3E}">
        <p14:creationId xmlns:p14="http://schemas.microsoft.com/office/powerpoint/2010/main" val="3296323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UT0lJkUUqKvGFj3rXp6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aPiwRGg02dI9aa9G9zh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LRnzEX2UaJ6KxMKC9Dy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U4jPWRf0SmQZTu09M2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sNTWi5JU2IsEtUeENlG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1xQ3q0KkiLcbS9gaPD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qIn1_Q_Ui_lg7EKZ4QN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DbCiyjUEOkXqpkBXLM6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eEQwQ8cEaEQpqMzzoNV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u2PQmFeUGVcrr045np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Jlr_eexEqto1GrmGyR_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sTYumpMEee3V7BFpnT1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HOGv8iDkKnHkJnwCkd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_8sIcJnES7WaDIBN9Wm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SnH3EK5EKOFLzY0DGHv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I7fCpENEaoCwwU2WF8r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o9GVJOZE6UDdVyLVbNx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.tqhq9tEO1dsXUCBfX.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20ZA2rqkuF0hMDe_vw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rkerXkekCHpiPmhEth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QpswdNS0a01WhLQjtw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GnUKH2xEWuSu7Rgfab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6THvN5O0eNG.hfWmmF_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Rh0plML02FqyUslFttE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6eGjY3pEaYFj5SOVDn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cBCyMHoESKQFg0FjRGd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abgOqd.ESTIThewnMv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31zvgAyEOcLyhImmIfH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heme/theme1.xml><?xml version="1.0" encoding="utf-8"?>
<a:theme xmlns:a="http://schemas.openxmlformats.org/drawingml/2006/main" name="HN mall 2011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N mall 2011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HN_mall_SLL</Template>
  <TotalTime>0</TotalTime>
  <Words>542</Words>
  <Application>Microsoft Office PowerPoint</Application>
  <PresentationFormat>Custom</PresentationFormat>
  <Paragraphs>98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Times New Roman</vt:lpstr>
      <vt:lpstr>Verdana</vt:lpstr>
      <vt:lpstr>HN mall 2011</vt:lpstr>
      <vt:lpstr>1_HN mall 2011</vt:lpstr>
      <vt:lpstr>think-cell Slide</vt:lpstr>
      <vt:lpstr>Chart</vt:lpstr>
      <vt:lpstr>Proactive Health Coaching with complex patients</vt:lpstr>
      <vt:lpstr>Background information</vt:lpstr>
      <vt:lpstr>PowerPoint Presentation</vt:lpstr>
      <vt:lpstr>For complex patients, the health coach may be the first person to get a complete picture</vt:lpstr>
      <vt:lpstr>Do you recognise the frustrated, demotivated patient?</vt:lpstr>
      <vt:lpstr>PowerPoint Presentation</vt:lpstr>
      <vt:lpstr>Patient case: How would you approach “Karl” – a complex patient who attends A&amp;E frequently?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2014-07-28T14:18:32Z</dcterms:created>
  <dcterms:modified xsi:type="dcterms:W3CDTF">2016-09-09T10:04:08Z</dcterms:modified>
</cp:coreProperties>
</file>